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78" r:id="rId6"/>
    <p:sldId id="276" r:id="rId7"/>
    <p:sldId id="263" r:id="rId8"/>
    <p:sldId id="264" r:id="rId9"/>
    <p:sldId id="266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40482295035608495"/>
          <c:y val="0.14060040712810634"/>
          <c:w val="0.550960456470027"/>
          <c:h val="0.444013254625501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3363.1</c:v>
                </c:pt>
                <c:pt idx="1">
                  <c:v>9562.9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gapWidth val="95"/>
        <c:gapDepth val="95"/>
        <c:shape val="cylinder"/>
        <c:axId val="141882112"/>
        <c:axId val="141883648"/>
        <c:axId val="0"/>
      </c:bar3DChart>
      <c:catAx>
        <c:axId val="141882112"/>
        <c:scaling>
          <c:orientation val="minMax"/>
        </c:scaling>
        <c:axPos val="l"/>
        <c:numFmt formatCode="General" sourceLinked="0"/>
        <c:majorTickMark val="none"/>
        <c:tickLblPos val="nextTo"/>
        <c:crossAx val="141883648"/>
        <c:crosses val="autoZero"/>
        <c:auto val="1"/>
        <c:lblAlgn val="ctr"/>
        <c:lblOffset val="100"/>
      </c:catAx>
      <c:valAx>
        <c:axId val="14188364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418821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041666666666665"/>
          <c:y val="0.16520626907282526"/>
          <c:w val="0.82916666666666661"/>
          <c:h val="0.75107071544286641"/>
        </c:manualLayout>
      </c:layout>
      <c:pie3DChart>
        <c:varyColors val="1"/>
        <c:ser>
          <c:idx val="0"/>
          <c:order val="0"/>
          <c:tx>
            <c:strRef>
              <c:f>Лист1!$B$28</c:f>
              <c:strCache>
                <c:ptCount val="1"/>
              </c:strCache>
            </c:strRef>
          </c:tx>
          <c:explosion val="23"/>
          <c:dLbls>
            <c:dLbl>
              <c:idx val="0"/>
              <c:layout>
                <c:manualLayout>
                  <c:x val="-8.8084235564304544E-2"/>
                  <c:y val="-4.086783709452593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136,5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1,2%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9.1691272965879723E-4"/>
                  <c:y val="-4.266209546773173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
</a:t>
                    </a:r>
                    <a:r>
                      <a:rPr lang="ru-RU" dirty="0" smtClean="0"/>
                      <a:t>231,1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2,0 %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5.0390501968504066E-2"/>
                  <c:y val="1.809874543194062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 
</a:t>
                    </a:r>
                    <a:r>
                      <a:rPr lang="ru-RU" dirty="0" smtClean="0"/>
                      <a:t>1156,0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9,9 %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2.7562335958005255E-2"/>
                  <c:y val="4.217027559055115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
</a:t>
                    </a:r>
                    <a:r>
                      <a:rPr lang="ru-RU" dirty="0" smtClean="0"/>
                      <a:t>4891,8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42,0 %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18762499999999999"/>
                  <c:y val="9.2738763515804706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-2.3704068241469818E-4"/>
                  <c:y val="1.5604679199789038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-4.2757053805774298E-2"/>
                  <c:y val="4.86369287571111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9,5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7"/>
              <c:layout>
                <c:manualLayout>
                  <c:x val="0"/>
                  <c:y val="-7.22548317823908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расходы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4428,4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38,0 %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3.935941601049868E-2"/>
                  <c:y val="-0.1961775232641372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</a:t>
                    </a:r>
                    <a:r>
                      <a:rPr lang="ru-RU" dirty="0" smtClean="0"/>
                      <a:t>4428,4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38,0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Лист1!$A$3:$A$10</c:f>
              <c:strCache>
                <c:ptCount val="8"/>
                <c:pt idx="0">
                  <c:v>социальная политика</c:v>
                </c:pt>
                <c:pt idx="1">
                  <c:v>национальная оборона</c:v>
                </c:pt>
                <c:pt idx="2">
                  <c:v>жилищно-коммунальное хозяйство </c:v>
                </c:pt>
                <c:pt idx="3">
                  <c:v>культура</c:v>
                </c:pt>
                <c:pt idx="4">
                  <c:v>межбюджетные трансферты общего характера бюджетам субъектов </c:v>
                </c:pt>
                <c:pt idx="5">
                  <c:v>дороги</c:v>
                </c:pt>
                <c:pt idx="6">
                  <c:v>Образование</c:v>
                </c:pt>
                <c:pt idx="7">
                  <c:v>общегосударственные вопросы</c:v>
                </c:pt>
              </c:strCache>
            </c:strRef>
          </c:cat>
          <c:val>
            <c:numRef>
              <c:f>Лист1!$B$3:$B$10</c:f>
              <c:numCache>
                <c:formatCode>General</c:formatCode>
                <c:ptCount val="8"/>
                <c:pt idx="0">
                  <c:v>136.5</c:v>
                </c:pt>
                <c:pt idx="1">
                  <c:v>231.1</c:v>
                </c:pt>
                <c:pt idx="2" formatCode="0.0">
                  <c:v>1158</c:v>
                </c:pt>
                <c:pt idx="3" formatCode="0.0">
                  <c:v>4891.8</c:v>
                </c:pt>
                <c:pt idx="4">
                  <c:v>41.1</c:v>
                </c:pt>
                <c:pt idx="5">
                  <c:v>748.4</c:v>
                </c:pt>
                <c:pt idx="6">
                  <c:v>9.5</c:v>
                </c:pt>
                <c:pt idx="7">
                  <c:v>4428.4000000000005</c:v>
                </c:pt>
              </c:numCache>
            </c:numRef>
          </c:val>
        </c:ser>
      </c:pie3DChart>
      <c:spPr>
        <a:noFill/>
        <a:ln w="25393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385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pPr algn="l"/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ОТЧЕТ СЕКТОРА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ЭКОНОМИКИ И 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ФИНАНСОВ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 20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20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 err="1" smtClean="0">
                <a:solidFill>
                  <a:srgbClr val="7030A0"/>
                </a:solidFill>
              </a:rPr>
              <a:t>Натальевское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Для выполнения задач, поставленных перед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СЕКТОрОМ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Информационная система «</a:t>
            </a:r>
            <a:r>
              <a:rPr lang="ru-RU" sz="2200" dirty="0" err="1"/>
              <a:t>скиф-бп</a:t>
            </a:r>
            <a:r>
              <a:rPr lang="ru-RU" sz="2200" dirty="0"/>
              <a:t>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</a:t>
            </a:r>
            <a:r>
              <a:rPr lang="ru-RU" sz="2200" dirty="0" err="1"/>
              <a:t>АЦК-Финансы</a:t>
            </a:r>
            <a:r>
              <a:rPr lang="ru-RU" sz="2200" dirty="0"/>
              <a:t>»,»</a:t>
            </a:r>
            <a:r>
              <a:rPr lang="ru-RU" sz="2200" dirty="0" err="1"/>
              <a:t>АЦК-Планирование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</a:t>
            </a:r>
            <a:r>
              <a:rPr lang="ru-RU" sz="2400" dirty="0" err="1" smtClean="0"/>
              <a:t>Натальевского</a:t>
            </a:r>
            <a:r>
              <a:rPr lang="ru-RU" sz="2400" dirty="0" smtClean="0"/>
              <a:t> </a:t>
            </a:r>
            <a:r>
              <a:rPr lang="ru-RU" sz="2400" dirty="0"/>
              <a:t>сельского поселения ключевым направлениям развития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</a:t>
            </a:r>
            <a:r>
              <a:rPr lang="ru-RU" sz="2800" dirty="0" err="1" smtClean="0">
                <a:latin typeface="Times New Roman" pitchFamily="18" charset="0"/>
              </a:rPr>
              <a:t>Натальевском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и прогноза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и консолидированного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</a:t>
            </a:r>
            <a:r>
              <a:rPr lang="ru-RU" sz="2800" dirty="0" err="1" smtClean="0">
                <a:latin typeface="Times New Roman" pitchFamily="18" charset="0"/>
              </a:rPr>
              <a:t>Натальевском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</a:t>
            </a:r>
            <a:r>
              <a:rPr lang="ru-RU" sz="2800" dirty="0" smtClean="0">
                <a:latin typeface="Times New Roman" pitchFamily="18" charset="0"/>
              </a:rPr>
              <a:t>комиссии по контролю  и обеспечению собираемости налоговых и неналоговых доходов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на 20</a:t>
            </a:r>
            <a:r>
              <a:rPr lang="en-US" sz="3200" b="1" dirty="0">
                <a:effectLst/>
                <a:latin typeface="Times New Roman" pitchFamily="18" charset="0"/>
              </a:rPr>
              <a:t>20</a:t>
            </a:r>
            <a:r>
              <a:rPr lang="ru-RU" sz="3200" b="1" dirty="0">
                <a:effectLst/>
                <a:latin typeface="Times New Roman" pitchFamily="18" charset="0"/>
              </a:rPr>
              <a:t> год и на плановый период 202</a:t>
            </a:r>
            <a:r>
              <a:rPr lang="en-US" sz="3200" b="1" dirty="0">
                <a:effectLst/>
                <a:latin typeface="Times New Roman" pitchFamily="18" charset="0"/>
              </a:rPr>
              <a:t>1</a:t>
            </a:r>
            <a:r>
              <a:rPr lang="ru-RU" sz="3200" b="1" dirty="0">
                <a:effectLst/>
                <a:latin typeface="Times New Roman" pitchFamily="18" charset="0"/>
              </a:rPr>
              <a:t> и 202</a:t>
            </a:r>
            <a:r>
              <a:rPr lang="en-US" sz="3200" b="1" dirty="0">
                <a:effectLst/>
                <a:latin typeface="Times New Roman" pitchFamily="18" charset="0"/>
              </a:rPr>
              <a:t>2</a:t>
            </a:r>
            <a:r>
              <a:rPr lang="ru-RU" sz="3200" b="1" dirty="0">
                <a:effectLst/>
                <a:latin typeface="Times New Roman" pitchFamily="18" charset="0"/>
              </a:rPr>
              <a:t> годов утвержден решением Собрания депутатов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</a:t>
            </a:r>
            <a:r>
              <a:rPr lang="ru-RU" sz="3200" b="1" dirty="0" smtClean="0">
                <a:effectLst/>
                <a:latin typeface="Times New Roman" pitchFamily="18" charset="0"/>
              </a:rPr>
              <a:t>от </a:t>
            </a:r>
            <a:r>
              <a:rPr lang="ru-RU" sz="3200" b="1" dirty="0" smtClean="0">
                <a:effectLst/>
                <a:latin typeface="Sitka Small" pitchFamily="2" charset="0"/>
              </a:rPr>
              <a:t>24.12.2019  г.</a:t>
            </a:r>
            <a:r>
              <a:rPr lang="ru-RU" sz="3200" b="1" i="1" dirty="0" smtClean="0">
                <a:effectLst/>
                <a:latin typeface="Sitka Small" pitchFamily="2" charset="0"/>
              </a:rPr>
              <a:t> </a:t>
            </a:r>
            <a:r>
              <a:rPr lang="ru-RU" sz="3200" b="1" i="1" dirty="0">
                <a:effectLst/>
                <a:latin typeface="Sitka Small" pitchFamily="2" charset="0"/>
              </a:rPr>
              <a:t>№ </a:t>
            </a:r>
            <a:r>
              <a:rPr lang="ru-RU" sz="3200" b="1" i="1" dirty="0" smtClean="0">
                <a:effectLst/>
                <a:latin typeface="Sitka Small" pitchFamily="2" charset="0"/>
              </a:rPr>
              <a:t>103.</a:t>
            </a:r>
            <a:endParaRPr lang="ru-RU" sz="3200" b="1" dirty="0">
              <a:latin typeface="Sitka Small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857628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dirty="0" smtClean="0">
                <a:latin typeface="Sitka Small" pitchFamily="2" charset="0"/>
              </a:rPr>
              <a:t>01.01.2020 г</a:t>
            </a:r>
            <a:r>
              <a:rPr lang="ru-RU" sz="3200" b="1" dirty="0">
                <a:latin typeface="Sitka Small" pitchFamily="2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12926,0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901996456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0497909"/>
              </p:ext>
            </p:extLst>
          </p:nvPr>
        </p:nvGraphicFramePr>
        <p:xfrm>
          <a:off x="214282" y="1285860"/>
          <a:ext cx="8643996" cy="506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2020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572,7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361,2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399,6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2298,5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1973,1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57,5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8321,2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9562,9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6264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Расходы бюджета </a:t>
            </a:r>
            <a:r>
              <a:rPr lang="ru-RU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Натальевского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сельского поселения </a:t>
            </a:r>
            <a:r>
              <a:rPr lang="ru-RU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Неклиновского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района за 12 месяцев </a:t>
            </a: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2020 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года, 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всего </a:t>
            </a: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11644,8 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тыс.рублей.</a:t>
            </a:r>
            <a:endParaRPr lang="ru-RU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038600" y="6172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5" name="Диаграмма 6"/>
          <p:cNvGraphicFramePr>
            <a:graphicFrameLocks/>
          </p:cNvGraphicFramePr>
          <p:nvPr/>
        </p:nvGraphicFramePr>
        <p:xfrm>
          <a:off x="1643042" y="1549400"/>
          <a:ext cx="60960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402389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lang="ru-RU" sz="3200" dirty="0"/>
              <a:t>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723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3200" dirty="0"/>
              <a:t>759d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МБУК ф. №5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1643050"/>
            <a:ext cx="2571768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00232" y="1000108"/>
            <a:ext cx="500066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22957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 dirty="0"/>
              <a:t>z</a:t>
            </a:r>
            <a:endParaRPr lang="ru-RU" sz="3200" dirty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Справка о ДТ 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КТ МБУК ф. №6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№22-ЖКХ  «Сведения о работе ЖК организаций в условиях </a:t>
            </a:r>
            <a:r>
              <a:rPr lang="ru-RU" sz="3400" dirty="0" err="1"/>
              <a:t>рефрмы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sz="2800" dirty="0" smtClean="0">
                <a:latin typeface="Times New Roman" pitchFamily="18" charset="0"/>
              </a:rPr>
              <a:t>13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</a:rPr>
              <a:t>.04.2020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1 квартал 2020года»;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</a:rPr>
              <a:t>22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sz="2800" dirty="0" smtClean="0">
                <a:latin typeface="Times New Roman" pitchFamily="18" charset="0"/>
              </a:rPr>
              <a:t>03.07.2020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</a:t>
            </a:r>
            <a:r>
              <a:rPr lang="en-US" sz="2800" dirty="0">
                <a:latin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</a:rPr>
              <a:t> полугодие 2020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</a:rPr>
              <a:t>28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</a:rPr>
              <a:t>06</a:t>
            </a:r>
            <a:r>
              <a:rPr lang="ru-RU" sz="2800" dirty="0" smtClean="0">
                <a:latin typeface="Times New Roman" pitchFamily="18" charset="0"/>
              </a:rPr>
              <a:t>.10.2020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9 месяцев 2020 года».</a:t>
            </a:r>
            <a:r>
              <a:rPr lang="ru-RU" dirty="0"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743</Words>
  <Application>Microsoft Office PowerPoint</Application>
  <PresentationFormat>Экран (4:3)</PresentationFormat>
  <Paragraphs>165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ОТЧЕТ СЕКТОРА  ЭКОНОМИКИ И ФИНАНСОВ за 2020 год</vt:lpstr>
      <vt:lpstr> ОСНОВНЫЕ ЗАДАЧИ СЕКТОРА:</vt:lpstr>
      <vt:lpstr>Слайд 3</vt:lpstr>
      <vt:lpstr>Доходы бюджета поселения в 2020 году составили  12926,0 тыс.руб</vt:lpstr>
      <vt:lpstr>Поступления налогов в бюджет поселения</vt:lpstr>
      <vt:lpstr>Слайд 6</vt:lpstr>
      <vt:lpstr>Годовая отчетность</vt:lpstr>
      <vt:lpstr>Ежемесячная/ежеквартальная отчетность</vt:lpstr>
      <vt:lpstr>Постановление о поквартальном исполнении бюджета</vt:lpstr>
      <vt:lpstr>Для выполнения задач, поставленных перед СЕКТОрОМ экономики и финансов, используются следующие информационные системы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152</cp:revision>
  <cp:lastPrinted>2021-01-18T08:26:24Z</cp:lastPrinted>
  <dcterms:created xsi:type="dcterms:W3CDTF">2016-03-10T14:49:59Z</dcterms:created>
  <dcterms:modified xsi:type="dcterms:W3CDTF">2021-01-27T10:06:44Z</dcterms:modified>
</cp:coreProperties>
</file>